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44F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310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8F560693-4417-4219-A732-709EEDC02ECE}" type="datetimeFigureOut">
              <a:rPr lang="en-US" smtClean="0"/>
              <a:t>1/30/2023</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C5A0A5EA-7F5C-4346-ABAA-4D47F8CE9ECA}" type="slidenum">
              <a:rPr lang="en-US" smtClean="0"/>
              <a:t>‹#›</a:t>
            </a:fld>
            <a:endParaRPr lang="en-US"/>
          </a:p>
        </p:txBody>
      </p:sp>
    </p:spTree>
    <p:extLst>
      <p:ext uri="{BB962C8B-B14F-4D97-AF65-F5344CB8AC3E}">
        <p14:creationId xmlns:p14="http://schemas.microsoft.com/office/powerpoint/2010/main" val="344689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424998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190365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117108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106518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414050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418707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117793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307570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325328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338690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60D05D-3972-4B90-A146-7DF2C047E1BB}"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FFDBE3-6134-4448-892D-E96A140BEA0D}" type="slidenum">
              <a:rPr lang="en-US" smtClean="0"/>
              <a:t>‹#›</a:t>
            </a:fld>
            <a:endParaRPr lang="en-US" dirty="0"/>
          </a:p>
        </p:txBody>
      </p:sp>
    </p:spTree>
    <p:extLst>
      <p:ext uri="{BB962C8B-B14F-4D97-AF65-F5344CB8AC3E}">
        <p14:creationId xmlns:p14="http://schemas.microsoft.com/office/powerpoint/2010/main" val="23301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860D05D-3972-4B90-A146-7DF2C047E1BB}" type="datetimeFigureOut">
              <a:rPr lang="en-US" smtClean="0"/>
              <a:t>1/30/2023</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FFDBE3-6134-4448-892D-E96A140BEA0D}" type="slidenum">
              <a:rPr lang="en-US" smtClean="0"/>
              <a:t>‹#›</a:t>
            </a:fld>
            <a:endParaRPr lang="en-US" dirty="0"/>
          </a:p>
        </p:txBody>
      </p:sp>
    </p:spTree>
    <p:extLst>
      <p:ext uri="{BB962C8B-B14F-4D97-AF65-F5344CB8AC3E}">
        <p14:creationId xmlns:p14="http://schemas.microsoft.com/office/powerpoint/2010/main" val="145109886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 y="117347"/>
            <a:ext cx="6629400" cy="8915400"/>
          </a:xfrm>
          <a:prstGeom prst="roundRect">
            <a:avLst>
              <a:gd name="adj" fmla="val 0"/>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950" y="8064233"/>
            <a:ext cx="6134100" cy="892400"/>
          </a:xfrm>
          <a:prstGeom prst="rect">
            <a:avLst/>
          </a:prstGeom>
        </p:spPr>
      </p:pic>
      <p:sp>
        <p:nvSpPr>
          <p:cNvPr id="10" name="Rectangle 9"/>
          <p:cNvSpPr/>
          <p:nvPr/>
        </p:nvSpPr>
        <p:spPr>
          <a:xfrm>
            <a:off x="114300" y="646703"/>
            <a:ext cx="6629400" cy="8010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86366" y="6584093"/>
            <a:ext cx="6622807" cy="80021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b="1" dirty="0">
                <a:solidFill>
                  <a:srgbClr val="344F30"/>
                </a:solidFill>
              </a:rPr>
              <a:t>2008 Mercer Road</a:t>
            </a:r>
          </a:p>
          <a:p>
            <a:pPr algn="ctr"/>
            <a:r>
              <a:rPr lang="en-US" dirty="0">
                <a:solidFill>
                  <a:schemeClr val="bg1"/>
                </a:solidFill>
              </a:rPr>
              <a:t>2008 Mercer Road, Lexington, KY 40511</a:t>
            </a:r>
          </a:p>
        </p:txBody>
      </p:sp>
      <p:sp>
        <p:nvSpPr>
          <p:cNvPr id="5" name="TextBox 4"/>
          <p:cNvSpPr txBox="1"/>
          <p:nvPr/>
        </p:nvSpPr>
        <p:spPr>
          <a:xfrm>
            <a:off x="361950" y="724085"/>
            <a:ext cx="6134100" cy="64633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3600" b="1" dirty="0">
                <a:solidFill>
                  <a:schemeClr val="tx1">
                    <a:lumMod val="95000"/>
                  </a:schemeClr>
                </a:solidFill>
              </a:rPr>
              <a:t>OFFERING SUMMARY</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62" y="2762695"/>
            <a:ext cx="6320676" cy="2998067"/>
          </a:xfrm>
          <a:prstGeom prst="rect">
            <a:avLst/>
          </a:prstGeom>
        </p:spPr>
      </p:pic>
    </p:spTree>
    <p:extLst>
      <p:ext uri="{BB962C8B-B14F-4D97-AF65-F5344CB8AC3E}">
        <p14:creationId xmlns:p14="http://schemas.microsoft.com/office/powerpoint/2010/main" val="196603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 y="117347"/>
            <a:ext cx="6629400" cy="8915400"/>
          </a:xfrm>
          <a:prstGeom prst="roundRect">
            <a:avLst>
              <a:gd name="adj" fmla="val 0"/>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aphicFrame>
        <p:nvGraphicFramePr>
          <p:cNvPr id="22" name="Content Placeholder 21"/>
          <p:cNvGraphicFramePr>
            <a:graphicFrameLocks noGrp="1"/>
          </p:cNvGraphicFramePr>
          <p:nvPr>
            <p:ph idx="1"/>
            <p:extLst>
              <p:ext uri="{D42A27DB-BD31-4B8C-83A1-F6EECF244321}">
                <p14:modId xmlns:p14="http://schemas.microsoft.com/office/powerpoint/2010/main" val="4138512180"/>
              </p:ext>
            </p:extLst>
          </p:nvPr>
        </p:nvGraphicFramePr>
        <p:xfrm>
          <a:off x="3633152" y="2050690"/>
          <a:ext cx="2841920" cy="1333500"/>
        </p:xfrm>
        <a:graphic>
          <a:graphicData uri="http://schemas.openxmlformats.org/drawingml/2006/table">
            <a:tbl>
              <a:tblPr firstRow="1" bandRow="1">
                <a:tableStyleId>{46F890A9-2807-4EBB-B81D-B2AA78EC7F39}</a:tableStyleId>
              </a:tblPr>
              <a:tblGrid>
                <a:gridCol w="1420960">
                  <a:extLst>
                    <a:ext uri="{9D8B030D-6E8A-4147-A177-3AD203B41FA5}">
                      <a16:colId xmlns:a16="http://schemas.microsoft.com/office/drawing/2014/main" val="4196125036"/>
                    </a:ext>
                  </a:extLst>
                </a:gridCol>
                <a:gridCol w="1420960">
                  <a:extLst>
                    <a:ext uri="{9D8B030D-6E8A-4147-A177-3AD203B41FA5}">
                      <a16:colId xmlns:a16="http://schemas.microsoft.com/office/drawing/2014/main" val="232469980"/>
                    </a:ext>
                  </a:extLst>
                </a:gridCol>
              </a:tblGrid>
              <a:tr h="257175">
                <a:tc gridSpan="2">
                  <a:txBody>
                    <a:bodyPr/>
                    <a:lstStyle/>
                    <a:p>
                      <a:pPr algn="ctr"/>
                      <a:r>
                        <a:rPr lang="en-US" sz="1400" dirty="0"/>
                        <a:t>Key Property Facts</a:t>
                      </a:r>
                    </a:p>
                  </a:txBody>
                  <a:tcPr/>
                </a:tc>
                <a:tc hMerge="1">
                  <a:txBody>
                    <a:bodyPr/>
                    <a:lstStyle/>
                    <a:p>
                      <a:endParaRPr lang="en-US" dirty="0"/>
                    </a:p>
                  </a:txBody>
                  <a:tcPr/>
                </a:tc>
                <a:extLst>
                  <a:ext uri="{0D108BD9-81ED-4DB2-BD59-A6C34878D82A}">
                    <a16:rowId xmlns:a16="http://schemas.microsoft.com/office/drawing/2014/main" val="818087358"/>
                  </a:ext>
                </a:extLst>
              </a:tr>
              <a:tr h="257175">
                <a:tc>
                  <a:txBody>
                    <a:bodyPr/>
                    <a:lstStyle/>
                    <a:p>
                      <a:r>
                        <a:rPr lang="en-US" sz="1000" dirty="0">
                          <a:solidFill>
                            <a:srgbClr val="000000"/>
                          </a:solidFill>
                        </a:rPr>
                        <a:t>Land Area:</a:t>
                      </a:r>
                    </a:p>
                  </a:txBody>
                  <a:tcPr anchor="ctr"/>
                </a:tc>
                <a:tc>
                  <a:txBody>
                    <a:bodyPr/>
                    <a:lstStyle/>
                    <a:p>
                      <a:r>
                        <a:rPr lang="en-US" sz="1000" dirty="0">
                          <a:solidFill>
                            <a:srgbClr val="000000"/>
                          </a:solidFill>
                        </a:rPr>
                        <a:t>3.25 Acres </a:t>
                      </a:r>
                    </a:p>
                  </a:txBody>
                  <a:tcPr anchor="ctr"/>
                </a:tc>
                <a:extLst>
                  <a:ext uri="{0D108BD9-81ED-4DB2-BD59-A6C34878D82A}">
                    <a16:rowId xmlns:a16="http://schemas.microsoft.com/office/drawing/2014/main" val="3344677088"/>
                  </a:ext>
                </a:extLst>
              </a:tr>
              <a:tr h="257175">
                <a:tc>
                  <a:txBody>
                    <a:bodyPr/>
                    <a:lstStyle/>
                    <a:p>
                      <a:r>
                        <a:rPr lang="en-US" sz="1000" dirty="0">
                          <a:solidFill>
                            <a:srgbClr val="000000"/>
                          </a:solidFill>
                        </a:rPr>
                        <a:t>Attached Parking:</a:t>
                      </a:r>
                    </a:p>
                  </a:txBody>
                  <a:tcPr anchor="ctr"/>
                </a:tc>
                <a:tc>
                  <a:txBody>
                    <a:bodyPr/>
                    <a:lstStyle/>
                    <a:p>
                      <a:r>
                        <a:rPr lang="en-US" sz="1000" dirty="0">
                          <a:solidFill>
                            <a:srgbClr val="000000"/>
                          </a:solidFill>
                        </a:rPr>
                        <a:t>164</a:t>
                      </a:r>
                    </a:p>
                  </a:txBody>
                  <a:tcPr anchor="ctr"/>
                </a:tc>
                <a:extLst>
                  <a:ext uri="{0D108BD9-81ED-4DB2-BD59-A6C34878D82A}">
                    <a16:rowId xmlns:a16="http://schemas.microsoft.com/office/drawing/2014/main" val="4152033119"/>
                  </a:ext>
                </a:extLst>
              </a:tr>
              <a:tr h="257175">
                <a:tc>
                  <a:txBody>
                    <a:bodyPr/>
                    <a:lstStyle/>
                    <a:p>
                      <a:r>
                        <a:rPr lang="en-US" sz="1000" dirty="0">
                          <a:solidFill>
                            <a:srgbClr val="000000"/>
                          </a:solidFill>
                        </a:rPr>
                        <a:t>Zoning:</a:t>
                      </a:r>
                    </a:p>
                  </a:txBody>
                  <a:tcPr anchor="ctr"/>
                </a:tc>
                <a:tc>
                  <a:txBody>
                    <a:bodyPr/>
                    <a:lstStyle/>
                    <a:p>
                      <a:r>
                        <a:rPr lang="en-US" sz="1000" dirty="0">
                          <a:solidFill>
                            <a:srgbClr val="000000"/>
                          </a:solidFill>
                        </a:rPr>
                        <a:t>I-1 Light Industrial</a:t>
                      </a:r>
                    </a:p>
                  </a:txBody>
                  <a:tcPr anchor="ctr"/>
                </a:tc>
                <a:extLst>
                  <a:ext uri="{0D108BD9-81ED-4DB2-BD59-A6C34878D82A}">
                    <a16:rowId xmlns:a16="http://schemas.microsoft.com/office/drawing/2014/main" val="2766863362"/>
                  </a:ext>
                </a:extLst>
              </a:tr>
              <a:tr h="257175">
                <a:tc>
                  <a:txBody>
                    <a:bodyPr/>
                    <a:lstStyle/>
                    <a:p>
                      <a:r>
                        <a:rPr lang="en-US" sz="1000" dirty="0">
                          <a:solidFill>
                            <a:srgbClr val="000000"/>
                          </a:solidFill>
                        </a:rPr>
                        <a:t>Leasing:</a:t>
                      </a:r>
                    </a:p>
                  </a:txBody>
                  <a:tcPr anchor="ctr"/>
                </a:tc>
                <a:tc>
                  <a:txBody>
                    <a:bodyPr/>
                    <a:lstStyle/>
                    <a:p>
                      <a:r>
                        <a:rPr lang="en-US" sz="1000" dirty="0">
                          <a:solidFill>
                            <a:srgbClr val="000000"/>
                          </a:solidFill>
                        </a:rPr>
                        <a:t>Coleman Group</a:t>
                      </a:r>
                    </a:p>
                  </a:txBody>
                  <a:tcPr anchor="ctr"/>
                </a:tc>
                <a:extLst>
                  <a:ext uri="{0D108BD9-81ED-4DB2-BD59-A6C34878D82A}">
                    <a16:rowId xmlns:a16="http://schemas.microsoft.com/office/drawing/2014/main" val="98798919"/>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6585" y="8493025"/>
            <a:ext cx="3215054" cy="467732"/>
          </a:xfrm>
          <a:prstGeom prst="rect">
            <a:avLst/>
          </a:prstGeom>
        </p:spPr>
      </p:pic>
      <p:cxnSp>
        <p:nvCxnSpPr>
          <p:cNvPr id="8" name="Straight Connector 7"/>
          <p:cNvCxnSpPr>
            <a:cxnSpLocks/>
          </p:cNvCxnSpPr>
          <p:nvPr/>
        </p:nvCxnSpPr>
        <p:spPr>
          <a:xfrm flipV="1">
            <a:off x="342900" y="8382001"/>
            <a:ext cx="0" cy="65074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0" y="8604278"/>
            <a:ext cx="2571751"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3850" y="8339136"/>
            <a:ext cx="2933700" cy="307777"/>
          </a:xfrm>
          <a:prstGeom prst="rect">
            <a:avLst/>
          </a:prstGeom>
          <a:noFill/>
        </p:spPr>
        <p:txBody>
          <a:bodyPr wrap="square" rtlCol="0">
            <a:spAutoFit/>
          </a:bodyPr>
          <a:lstStyle/>
          <a:p>
            <a:r>
              <a:rPr lang="en-US" sz="1400" dirty="0">
                <a:solidFill>
                  <a:srgbClr val="000000"/>
                </a:solidFill>
              </a:rPr>
              <a:t>Contact</a:t>
            </a:r>
            <a:endParaRPr lang="en-US" sz="2000" dirty="0">
              <a:solidFill>
                <a:srgbClr val="000000"/>
              </a:solidFill>
            </a:endParaRPr>
          </a:p>
        </p:txBody>
      </p:sp>
      <p:sp>
        <p:nvSpPr>
          <p:cNvPr id="16" name="TextBox 15"/>
          <p:cNvSpPr txBox="1"/>
          <p:nvPr/>
        </p:nvSpPr>
        <p:spPr>
          <a:xfrm>
            <a:off x="342899" y="8604278"/>
            <a:ext cx="2228851" cy="461665"/>
          </a:xfrm>
          <a:prstGeom prst="rect">
            <a:avLst/>
          </a:prstGeom>
          <a:noFill/>
        </p:spPr>
        <p:txBody>
          <a:bodyPr wrap="square" rtlCol="0">
            <a:spAutoFit/>
          </a:bodyPr>
          <a:lstStyle/>
          <a:p>
            <a:r>
              <a:rPr lang="en-US" sz="1200" dirty="0" err="1">
                <a:solidFill>
                  <a:srgbClr val="000000"/>
                </a:solidFill>
              </a:rPr>
              <a:t>Vickey</a:t>
            </a:r>
            <a:r>
              <a:rPr lang="en-US" sz="1200" dirty="0">
                <a:solidFill>
                  <a:srgbClr val="000000"/>
                </a:solidFill>
              </a:rPr>
              <a:t> Strunk</a:t>
            </a:r>
          </a:p>
          <a:p>
            <a:r>
              <a:rPr lang="en-US" sz="1200" dirty="0">
                <a:solidFill>
                  <a:srgbClr val="000000"/>
                </a:solidFill>
              </a:rPr>
              <a:t>895.255.8855</a:t>
            </a:r>
          </a:p>
        </p:txBody>
      </p:sp>
      <p:graphicFrame>
        <p:nvGraphicFramePr>
          <p:cNvPr id="23" name="Table 22"/>
          <p:cNvGraphicFramePr>
            <a:graphicFrameLocks noGrp="1"/>
          </p:cNvGraphicFramePr>
          <p:nvPr>
            <p:extLst>
              <p:ext uri="{D42A27DB-BD31-4B8C-83A1-F6EECF244321}">
                <p14:modId xmlns:p14="http://schemas.microsoft.com/office/powerpoint/2010/main" val="4227107271"/>
              </p:ext>
            </p:extLst>
          </p:nvPr>
        </p:nvGraphicFramePr>
        <p:xfrm>
          <a:off x="3633152" y="4114800"/>
          <a:ext cx="2841920" cy="2011680"/>
        </p:xfrm>
        <a:graphic>
          <a:graphicData uri="http://schemas.openxmlformats.org/drawingml/2006/table">
            <a:tbl>
              <a:tblPr firstRow="1" bandRow="1">
                <a:tableStyleId>{46F890A9-2807-4EBB-B81D-B2AA78EC7F39}</a:tableStyleId>
              </a:tblPr>
              <a:tblGrid>
                <a:gridCol w="1420960">
                  <a:extLst>
                    <a:ext uri="{9D8B030D-6E8A-4147-A177-3AD203B41FA5}">
                      <a16:colId xmlns:a16="http://schemas.microsoft.com/office/drawing/2014/main" val="3049731579"/>
                    </a:ext>
                  </a:extLst>
                </a:gridCol>
                <a:gridCol w="1420960">
                  <a:extLst>
                    <a:ext uri="{9D8B030D-6E8A-4147-A177-3AD203B41FA5}">
                      <a16:colId xmlns:a16="http://schemas.microsoft.com/office/drawing/2014/main" val="154860007"/>
                    </a:ext>
                  </a:extLst>
                </a:gridCol>
              </a:tblGrid>
              <a:tr h="289620">
                <a:tc gridSpan="2">
                  <a:txBody>
                    <a:bodyPr/>
                    <a:lstStyle/>
                    <a:p>
                      <a:pPr algn="ctr"/>
                      <a:r>
                        <a:rPr lang="en-US" sz="1400" dirty="0"/>
                        <a:t>Financial Information</a:t>
                      </a:r>
                    </a:p>
                  </a:txBody>
                  <a:tcPr/>
                </a:tc>
                <a:tc hMerge="1">
                  <a:txBody>
                    <a:bodyPr/>
                    <a:lstStyle/>
                    <a:p>
                      <a:endParaRPr lang="en-US"/>
                    </a:p>
                  </a:txBody>
                  <a:tcPr/>
                </a:tc>
                <a:extLst>
                  <a:ext uri="{0D108BD9-81ED-4DB2-BD59-A6C34878D82A}">
                    <a16:rowId xmlns:a16="http://schemas.microsoft.com/office/drawing/2014/main" val="934886130"/>
                  </a:ext>
                </a:extLst>
              </a:tr>
              <a:tr h="231696">
                <a:tc>
                  <a:txBody>
                    <a:bodyPr/>
                    <a:lstStyle/>
                    <a:p>
                      <a:r>
                        <a:rPr lang="en-US" sz="1000" dirty="0">
                          <a:solidFill>
                            <a:srgbClr val="000000"/>
                          </a:solidFill>
                        </a:rPr>
                        <a:t>Asking Price:</a:t>
                      </a:r>
                    </a:p>
                  </a:txBody>
                  <a:tcPr anchor="ctr"/>
                </a:tc>
                <a:tc>
                  <a:txBody>
                    <a:bodyPr/>
                    <a:lstStyle/>
                    <a:p>
                      <a:r>
                        <a:rPr lang="en-US" sz="1000">
                          <a:solidFill>
                            <a:srgbClr val="000000"/>
                          </a:solidFill>
                        </a:rPr>
                        <a:t>$4,950,000</a:t>
                      </a:r>
                      <a:endParaRPr lang="en-US" sz="1000" dirty="0">
                        <a:solidFill>
                          <a:srgbClr val="000000"/>
                        </a:solidFill>
                      </a:endParaRPr>
                    </a:p>
                  </a:txBody>
                  <a:tcPr anchor="ctr"/>
                </a:tc>
                <a:extLst>
                  <a:ext uri="{0D108BD9-81ED-4DB2-BD59-A6C34878D82A}">
                    <a16:rowId xmlns:a16="http://schemas.microsoft.com/office/drawing/2014/main" val="3359908071"/>
                  </a:ext>
                </a:extLst>
              </a:tr>
              <a:tr h="231696">
                <a:tc>
                  <a:txBody>
                    <a:bodyPr/>
                    <a:lstStyle/>
                    <a:p>
                      <a:r>
                        <a:rPr lang="en-US" sz="1000" dirty="0">
                          <a:solidFill>
                            <a:srgbClr val="000000"/>
                          </a:solidFill>
                        </a:rPr>
                        <a:t>Sale Terms: </a:t>
                      </a:r>
                    </a:p>
                  </a:txBody>
                  <a:tcPr anchor="ctr"/>
                </a:tc>
                <a:tc>
                  <a:txBody>
                    <a:bodyPr/>
                    <a:lstStyle/>
                    <a:p>
                      <a:r>
                        <a:rPr lang="en-US" sz="1000" dirty="0">
                          <a:solidFill>
                            <a:srgbClr val="000000"/>
                          </a:solidFill>
                        </a:rPr>
                        <a:t>Cash</a:t>
                      </a:r>
                    </a:p>
                  </a:txBody>
                  <a:tcPr anchor="ctr"/>
                </a:tc>
                <a:extLst>
                  <a:ext uri="{0D108BD9-81ED-4DB2-BD59-A6C34878D82A}">
                    <a16:rowId xmlns:a16="http://schemas.microsoft.com/office/drawing/2014/main" val="2707345170"/>
                  </a:ext>
                </a:extLst>
              </a:tr>
              <a:tr h="231696">
                <a:tc>
                  <a:txBody>
                    <a:bodyPr/>
                    <a:lstStyle/>
                    <a:p>
                      <a:r>
                        <a:rPr lang="en-US" sz="1000" dirty="0">
                          <a:solidFill>
                            <a:srgbClr val="000000"/>
                          </a:solidFill>
                        </a:rPr>
                        <a:t>Sale Conditions:</a:t>
                      </a:r>
                    </a:p>
                  </a:txBody>
                  <a:tcPr anchor="ctr"/>
                </a:tc>
                <a:tc>
                  <a:txBody>
                    <a:bodyPr/>
                    <a:lstStyle/>
                    <a:p>
                      <a:r>
                        <a:rPr lang="en-US" sz="1000" dirty="0">
                          <a:solidFill>
                            <a:srgbClr val="000000"/>
                          </a:solidFill>
                        </a:rPr>
                        <a:t>“As Is, Where Is.”</a:t>
                      </a:r>
                    </a:p>
                  </a:txBody>
                  <a:tcPr anchor="ctr"/>
                </a:tc>
                <a:extLst>
                  <a:ext uri="{0D108BD9-81ED-4DB2-BD59-A6C34878D82A}">
                    <a16:rowId xmlns:a16="http://schemas.microsoft.com/office/drawing/2014/main" val="3826351136"/>
                  </a:ext>
                </a:extLst>
              </a:tr>
              <a:tr h="231696">
                <a:tc>
                  <a:txBody>
                    <a:bodyPr/>
                    <a:lstStyle/>
                    <a:p>
                      <a:r>
                        <a:rPr lang="en-US" sz="1000" dirty="0">
                          <a:solidFill>
                            <a:srgbClr val="000000"/>
                          </a:solidFill>
                        </a:rPr>
                        <a:t>Effective Gross Income:</a:t>
                      </a:r>
                    </a:p>
                  </a:txBody>
                  <a:tcPr anchor="ctr"/>
                </a:tc>
                <a:tc>
                  <a:txBody>
                    <a:bodyPr/>
                    <a:lstStyle/>
                    <a:p>
                      <a:r>
                        <a:rPr lang="en-US" sz="1000" dirty="0">
                          <a:solidFill>
                            <a:srgbClr val="000000"/>
                          </a:solidFill>
                        </a:rPr>
                        <a:t>$298,037</a:t>
                      </a:r>
                    </a:p>
                  </a:txBody>
                  <a:tcPr anchor="ctr"/>
                </a:tc>
                <a:extLst>
                  <a:ext uri="{0D108BD9-81ED-4DB2-BD59-A6C34878D82A}">
                    <a16:rowId xmlns:a16="http://schemas.microsoft.com/office/drawing/2014/main" val="1743014489"/>
                  </a:ext>
                </a:extLst>
              </a:tr>
              <a:tr h="231696">
                <a:tc>
                  <a:txBody>
                    <a:bodyPr/>
                    <a:lstStyle/>
                    <a:p>
                      <a:r>
                        <a:rPr lang="en-US" sz="1000" dirty="0">
                          <a:solidFill>
                            <a:srgbClr val="000000"/>
                          </a:solidFill>
                        </a:rPr>
                        <a:t>Total Expenses:</a:t>
                      </a:r>
                    </a:p>
                  </a:txBody>
                  <a:tcPr anchor="ctr"/>
                </a:tc>
                <a:tc>
                  <a:txBody>
                    <a:bodyPr/>
                    <a:lstStyle/>
                    <a:p>
                      <a:r>
                        <a:rPr lang="en-US" sz="1000" dirty="0">
                          <a:solidFill>
                            <a:srgbClr val="000000"/>
                          </a:solidFill>
                        </a:rPr>
                        <a:t>$152,840</a:t>
                      </a:r>
                    </a:p>
                  </a:txBody>
                  <a:tcPr anchor="ctr"/>
                </a:tc>
                <a:extLst>
                  <a:ext uri="{0D108BD9-81ED-4DB2-BD59-A6C34878D82A}">
                    <a16:rowId xmlns:a16="http://schemas.microsoft.com/office/drawing/2014/main" val="681231587"/>
                  </a:ext>
                </a:extLst>
              </a:tr>
              <a:tr h="231696">
                <a:tc>
                  <a:txBody>
                    <a:bodyPr/>
                    <a:lstStyle/>
                    <a:p>
                      <a:r>
                        <a:rPr lang="en-US" sz="1000" dirty="0">
                          <a:solidFill>
                            <a:srgbClr val="000000"/>
                          </a:solidFill>
                        </a:rPr>
                        <a:t>2016 NOI:</a:t>
                      </a:r>
                    </a:p>
                  </a:txBody>
                  <a:tcPr anchor="ctr"/>
                </a:tc>
                <a:tc>
                  <a:txBody>
                    <a:bodyPr/>
                    <a:lstStyle/>
                    <a:p>
                      <a:r>
                        <a:rPr lang="en-US" sz="1000" dirty="0">
                          <a:solidFill>
                            <a:srgbClr val="000000"/>
                          </a:solidFill>
                        </a:rPr>
                        <a:t>$145,196</a:t>
                      </a:r>
                    </a:p>
                  </a:txBody>
                  <a:tcPr anchor="ctr"/>
                </a:tc>
                <a:extLst>
                  <a:ext uri="{0D108BD9-81ED-4DB2-BD59-A6C34878D82A}">
                    <a16:rowId xmlns:a16="http://schemas.microsoft.com/office/drawing/2014/main" val="143358978"/>
                  </a:ext>
                </a:extLst>
              </a:tr>
              <a:tr h="231696">
                <a:tc>
                  <a:txBody>
                    <a:bodyPr/>
                    <a:lstStyle/>
                    <a:p>
                      <a:r>
                        <a:rPr lang="en-US" sz="1000" dirty="0">
                          <a:solidFill>
                            <a:srgbClr val="000000"/>
                          </a:solidFill>
                        </a:rPr>
                        <a:t>Cap Rate:</a:t>
                      </a:r>
                    </a:p>
                  </a:txBody>
                  <a:tcPr anchor="ctr"/>
                </a:tc>
                <a:tc>
                  <a:txBody>
                    <a:bodyPr/>
                    <a:lstStyle/>
                    <a:p>
                      <a:r>
                        <a:rPr lang="en-US" sz="1000" dirty="0">
                          <a:solidFill>
                            <a:srgbClr val="000000"/>
                          </a:solidFill>
                        </a:rPr>
                        <a:t>8.33</a:t>
                      </a:r>
                    </a:p>
                  </a:txBody>
                  <a:tcPr anchor="ctr"/>
                </a:tc>
                <a:extLst>
                  <a:ext uri="{0D108BD9-81ED-4DB2-BD59-A6C34878D82A}">
                    <a16:rowId xmlns:a16="http://schemas.microsoft.com/office/drawing/2014/main" val="3970107190"/>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145410019"/>
              </p:ext>
            </p:extLst>
          </p:nvPr>
        </p:nvGraphicFramePr>
        <p:xfrm>
          <a:off x="3633152" y="6599915"/>
          <a:ext cx="2841920" cy="1584960"/>
        </p:xfrm>
        <a:graphic>
          <a:graphicData uri="http://schemas.openxmlformats.org/drawingml/2006/table">
            <a:tbl>
              <a:tblPr firstRow="1" bandRow="1">
                <a:tableStyleId>{46F890A9-2807-4EBB-B81D-B2AA78EC7F39}</a:tableStyleId>
              </a:tblPr>
              <a:tblGrid>
                <a:gridCol w="1420960">
                  <a:extLst>
                    <a:ext uri="{9D8B030D-6E8A-4147-A177-3AD203B41FA5}">
                      <a16:colId xmlns:a16="http://schemas.microsoft.com/office/drawing/2014/main" val="912851583"/>
                    </a:ext>
                  </a:extLst>
                </a:gridCol>
                <a:gridCol w="1420960">
                  <a:extLst>
                    <a:ext uri="{9D8B030D-6E8A-4147-A177-3AD203B41FA5}">
                      <a16:colId xmlns:a16="http://schemas.microsoft.com/office/drawing/2014/main" val="3507419753"/>
                    </a:ext>
                  </a:extLst>
                </a:gridCol>
              </a:tblGrid>
              <a:tr h="117887">
                <a:tc gridSpan="2">
                  <a:txBody>
                    <a:bodyPr/>
                    <a:lstStyle/>
                    <a:p>
                      <a:pPr algn="ctr"/>
                      <a:r>
                        <a:rPr lang="en-US" sz="1400" dirty="0"/>
                        <a:t>Property Overview</a:t>
                      </a:r>
                    </a:p>
                  </a:txBody>
                  <a:tcPr/>
                </a:tc>
                <a:tc hMerge="1">
                  <a:txBody>
                    <a:bodyPr/>
                    <a:lstStyle/>
                    <a:p>
                      <a:endParaRPr lang="en-US"/>
                    </a:p>
                  </a:txBody>
                  <a:tcPr/>
                </a:tc>
                <a:extLst>
                  <a:ext uri="{0D108BD9-81ED-4DB2-BD59-A6C34878D82A}">
                    <a16:rowId xmlns:a16="http://schemas.microsoft.com/office/drawing/2014/main" val="1593453928"/>
                  </a:ext>
                </a:extLst>
              </a:tr>
              <a:tr h="0">
                <a:tc>
                  <a:txBody>
                    <a:bodyPr/>
                    <a:lstStyle/>
                    <a:p>
                      <a:r>
                        <a:rPr lang="en-US" sz="1000" dirty="0">
                          <a:solidFill>
                            <a:srgbClr val="000000"/>
                          </a:solidFill>
                        </a:rPr>
                        <a:t>Year Built:</a:t>
                      </a:r>
                    </a:p>
                  </a:txBody>
                  <a:tcPr anchor="ctr"/>
                </a:tc>
                <a:tc>
                  <a:txBody>
                    <a:bodyPr/>
                    <a:lstStyle/>
                    <a:p>
                      <a:r>
                        <a:rPr lang="en-US" sz="1000" dirty="0">
                          <a:solidFill>
                            <a:srgbClr val="000000"/>
                          </a:solidFill>
                        </a:rPr>
                        <a:t>1998</a:t>
                      </a:r>
                    </a:p>
                  </a:txBody>
                  <a:tcPr anchor="ctr"/>
                </a:tc>
                <a:extLst>
                  <a:ext uri="{0D108BD9-81ED-4DB2-BD59-A6C34878D82A}">
                    <a16:rowId xmlns:a16="http://schemas.microsoft.com/office/drawing/2014/main" val="3724327882"/>
                  </a:ext>
                </a:extLst>
              </a:tr>
              <a:tr h="0">
                <a:tc>
                  <a:txBody>
                    <a:bodyPr/>
                    <a:lstStyle/>
                    <a:p>
                      <a:r>
                        <a:rPr lang="en-US" sz="1000" dirty="0">
                          <a:solidFill>
                            <a:srgbClr val="000000"/>
                          </a:solidFill>
                        </a:rPr>
                        <a:t>Gross Building:</a:t>
                      </a:r>
                    </a:p>
                  </a:txBody>
                  <a:tcPr anchor="ctr"/>
                </a:tc>
                <a:tc>
                  <a:txBody>
                    <a:bodyPr/>
                    <a:lstStyle/>
                    <a:p>
                      <a:r>
                        <a:rPr lang="en-US" sz="1000" dirty="0">
                          <a:solidFill>
                            <a:srgbClr val="000000"/>
                          </a:solidFill>
                        </a:rPr>
                        <a:t>41,650 S.F.</a:t>
                      </a:r>
                    </a:p>
                  </a:txBody>
                  <a:tcPr anchor="ctr"/>
                </a:tc>
                <a:extLst>
                  <a:ext uri="{0D108BD9-81ED-4DB2-BD59-A6C34878D82A}">
                    <a16:rowId xmlns:a16="http://schemas.microsoft.com/office/drawing/2014/main" val="420989776"/>
                  </a:ext>
                </a:extLst>
              </a:tr>
              <a:tr h="0">
                <a:tc>
                  <a:txBody>
                    <a:bodyPr/>
                    <a:lstStyle/>
                    <a:p>
                      <a:r>
                        <a:rPr lang="en-US" sz="1000" dirty="0">
                          <a:solidFill>
                            <a:srgbClr val="000000"/>
                          </a:solidFill>
                        </a:rPr>
                        <a:t>Stories:</a:t>
                      </a:r>
                    </a:p>
                  </a:txBody>
                  <a:tcPr anchor="ctr"/>
                </a:tc>
                <a:tc>
                  <a:txBody>
                    <a:bodyPr/>
                    <a:lstStyle/>
                    <a:p>
                      <a:r>
                        <a:rPr lang="en-US" sz="1000" dirty="0">
                          <a:solidFill>
                            <a:srgbClr val="000000"/>
                          </a:solidFill>
                        </a:rPr>
                        <a:t>3</a:t>
                      </a:r>
                    </a:p>
                  </a:txBody>
                  <a:tcPr anchor="ctr"/>
                </a:tc>
                <a:extLst>
                  <a:ext uri="{0D108BD9-81ED-4DB2-BD59-A6C34878D82A}">
                    <a16:rowId xmlns:a16="http://schemas.microsoft.com/office/drawing/2014/main" val="570059689"/>
                  </a:ext>
                </a:extLst>
              </a:tr>
              <a:tr h="0">
                <a:tc>
                  <a:txBody>
                    <a:bodyPr/>
                    <a:lstStyle/>
                    <a:p>
                      <a:r>
                        <a:rPr lang="en-US" sz="1000" dirty="0">
                          <a:solidFill>
                            <a:srgbClr val="000000"/>
                          </a:solidFill>
                        </a:rPr>
                        <a:t>Lower Level:</a:t>
                      </a:r>
                    </a:p>
                    <a:p>
                      <a:r>
                        <a:rPr lang="en-US" sz="1000" dirty="0">
                          <a:solidFill>
                            <a:srgbClr val="000000"/>
                          </a:solidFill>
                        </a:rPr>
                        <a:t>First Floor:</a:t>
                      </a:r>
                    </a:p>
                    <a:p>
                      <a:r>
                        <a:rPr lang="en-US" sz="1000" dirty="0">
                          <a:solidFill>
                            <a:srgbClr val="000000"/>
                          </a:solidFill>
                        </a:rPr>
                        <a:t>Second Floor:</a:t>
                      </a:r>
                    </a:p>
                  </a:txBody>
                  <a:tcPr anchor="ctr"/>
                </a:tc>
                <a:tc>
                  <a:txBody>
                    <a:bodyPr/>
                    <a:lstStyle/>
                    <a:p>
                      <a:r>
                        <a:rPr lang="en-US" sz="1000" dirty="0">
                          <a:solidFill>
                            <a:srgbClr val="000000"/>
                          </a:solidFill>
                        </a:rPr>
                        <a:t>8,330 S.F.</a:t>
                      </a:r>
                    </a:p>
                    <a:p>
                      <a:r>
                        <a:rPr lang="en-US" sz="1000" dirty="0">
                          <a:solidFill>
                            <a:srgbClr val="000000"/>
                          </a:solidFill>
                        </a:rPr>
                        <a:t>16,660 S.F.</a:t>
                      </a:r>
                    </a:p>
                    <a:p>
                      <a:r>
                        <a:rPr lang="en-US" sz="1000" dirty="0">
                          <a:solidFill>
                            <a:srgbClr val="000000"/>
                          </a:solidFill>
                        </a:rPr>
                        <a:t>16,660 S.F.</a:t>
                      </a:r>
                    </a:p>
                  </a:txBody>
                  <a:tcPr anchor="ctr"/>
                </a:tc>
                <a:extLst>
                  <a:ext uri="{0D108BD9-81ED-4DB2-BD59-A6C34878D82A}">
                    <a16:rowId xmlns:a16="http://schemas.microsoft.com/office/drawing/2014/main" val="2642260946"/>
                  </a:ext>
                </a:extLst>
              </a:tr>
            </a:tbl>
          </a:graphicData>
        </a:graphic>
      </p:graphicFrame>
      <p:sp>
        <p:nvSpPr>
          <p:cNvPr id="2" name="TextBox 1"/>
          <p:cNvSpPr txBox="1"/>
          <p:nvPr/>
        </p:nvSpPr>
        <p:spPr>
          <a:xfrm>
            <a:off x="2373190" y="272602"/>
            <a:ext cx="2111620" cy="338554"/>
          </a:xfrm>
          <a:prstGeom prst="rect">
            <a:avLst/>
          </a:prstGeom>
          <a:noFill/>
        </p:spPr>
        <p:txBody>
          <a:bodyPr wrap="square" rtlCol="0">
            <a:spAutoFit/>
          </a:bodyPr>
          <a:lstStyle/>
          <a:p>
            <a:r>
              <a:rPr lang="en-US" sz="1600" dirty="0">
                <a:solidFill>
                  <a:schemeClr val="bg1"/>
                </a:solidFill>
              </a:rPr>
              <a:t>OFFERING SUMMARY</a:t>
            </a:r>
          </a:p>
        </p:txBody>
      </p:sp>
      <p:sp>
        <p:nvSpPr>
          <p:cNvPr id="3" name="TextBox 2"/>
          <p:cNvSpPr txBox="1"/>
          <p:nvPr/>
        </p:nvSpPr>
        <p:spPr>
          <a:xfrm>
            <a:off x="342899" y="933146"/>
            <a:ext cx="6029826" cy="530145"/>
          </a:xfrm>
          <a:prstGeom prst="rect">
            <a:avLst/>
          </a:prstGeom>
          <a:noFill/>
        </p:spPr>
        <p:txBody>
          <a:bodyPr wrap="square" rtlCol="0">
            <a:spAutoFit/>
          </a:bodyPr>
          <a:lstStyle/>
          <a:p>
            <a:pPr>
              <a:lnSpc>
                <a:spcPct val="150000"/>
              </a:lnSpc>
            </a:pPr>
            <a:r>
              <a:rPr lang="en-US" sz="1000" dirty="0">
                <a:solidFill>
                  <a:srgbClr val="000000"/>
                </a:solidFill>
              </a:rPr>
              <a:t>Coleman Group, on behalf of the building owner, is pleased to offer for sale the R&amp;D building located in Lexington, Kentucky. The building contains 41,450 square feet and is located on a 3.25 Acres parcel.</a:t>
            </a:r>
          </a:p>
        </p:txBody>
      </p:sp>
      <p:sp>
        <p:nvSpPr>
          <p:cNvPr id="5" name="TextBox 4"/>
          <p:cNvSpPr txBox="1"/>
          <p:nvPr/>
        </p:nvSpPr>
        <p:spPr>
          <a:xfrm>
            <a:off x="323850" y="627719"/>
            <a:ext cx="1597270" cy="307777"/>
          </a:xfrm>
          <a:prstGeom prst="rect">
            <a:avLst/>
          </a:prstGeom>
          <a:noFill/>
        </p:spPr>
        <p:txBody>
          <a:bodyPr wrap="square" rtlCol="0">
            <a:spAutoFit/>
          </a:bodyPr>
          <a:lstStyle/>
          <a:p>
            <a:r>
              <a:rPr lang="en-US" sz="1400" dirty="0">
                <a:solidFill>
                  <a:srgbClr val="344F30"/>
                </a:solidFill>
              </a:rPr>
              <a:t>OFFERING</a:t>
            </a:r>
          </a:p>
        </p:txBody>
      </p:sp>
      <p:sp>
        <p:nvSpPr>
          <p:cNvPr id="7" name="TextBox 6"/>
          <p:cNvSpPr txBox="1"/>
          <p:nvPr/>
        </p:nvSpPr>
        <p:spPr>
          <a:xfrm>
            <a:off x="323849" y="2044454"/>
            <a:ext cx="1905000" cy="307777"/>
          </a:xfrm>
          <a:prstGeom prst="rect">
            <a:avLst/>
          </a:prstGeom>
          <a:noFill/>
        </p:spPr>
        <p:txBody>
          <a:bodyPr wrap="square" rtlCol="0">
            <a:spAutoFit/>
          </a:bodyPr>
          <a:lstStyle/>
          <a:p>
            <a:r>
              <a:rPr lang="en-US" sz="1400" dirty="0">
                <a:solidFill>
                  <a:srgbClr val="344F30"/>
                </a:solidFill>
              </a:rPr>
              <a:t>PROPERTY HIGHLIGHTS</a:t>
            </a:r>
          </a:p>
        </p:txBody>
      </p:sp>
      <p:sp>
        <p:nvSpPr>
          <p:cNvPr id="9" name="TextBox 8"/>
          <p:cNvSpPr txBox="1"/>
          <p:nvPr/>
        </p:nvSpPr>
        <p:spPr>
          <a:xfrm>
            <a:off x="342899" y="2350791"/>
            <a:ext cx="3021625" cy="2862322"/>
          </a:xfrm>
          <a:prstGeom prst="rect">
            <a:avLst/>
          </a:prstGeom>
          <a:noFill/>
        </p:spPr>
        <p:txBody>
          <a:bodyPr wrap="square" rtlCol="0">
            <a:spAutoFit/>
          </a:bodyPr>
          <a:lstStyle/>
          <a:p>
            <a:pPr marL="285750" indent="-285750">
              <a:lnSpc>
                <a:spcPct val="150000"/>
              </a:lnSpc>
              <a:buFont typeface="Calibri" panose="020F0502020204030204" pitchFamily="34" charset="0"/>
              <a:buChar char="•"/>
            </a:pPr>
            <a:r>
              <a:rPr lang="en-US" sz="1000" dirty="0">
                <a:solidFill>
                  <a:srgbClr val="000000"/>
                </a:solidFill>
              </a:rPr>
              <a:t>Class A office building</a:t>
            </a:r>
          </a:p>
          <a:p>
            <a:pPr marL="285750" indent="-285750">
              <a:lnSpc>
                <a:spcPct val="150000"/>
              </a:lnSpc>
              <a:buFont typeface="Calibri" panose="020F0502020204030204" pitchFamily="34" charset="0"/>
              <a:buChar char="•"/>
            </a:pPr>
            <a:r>
              <a:rPr lang="en-US" sz="1000" dirty="0">
                <a:solidFill>
                  <a:srgbClr val="000000"/>
                </a:solidFill>
              </a:rPr>
              <a:t>Located a few minutes from downtown, the airport, I-64/I-75, and a few blocks from New Circle Road</a:t>
            </a:r>
          </a:p>
          <a:p>
            <a:pPr marL="285750" indent="-285750">
              <a:lnSpc>
                <a:spcPct val="150000"/>
              </a:lnSpc>
              <a:buFont typeface="Calibri" panose="020F0502020204030204" pitchFamily="34" charset="0"/>
              <a:buChar char="•"/>
            </a:pPr>
            <a:r>
              <a:rPr lang="en-US" sz="1000" dirty="0">
                <a:solidFill>
                  <a:srgbClr val="000000"/>
                </a:solidFill>
              </a:rPr>
              <a:t>Close proximity to mixed use developments with abundant amenities:</a:t>
            </a:r>
          </a:p>
          <a:p>
            <a:pPr marL="742950" lvl="1" indent="-285750">
              <a:lnSpc>
                <a:spcPct val="150000"/>
              </a:lnSpc>
              <a:buFont typeface="Calibri" panose="020F0502020204030204" pitchFamily="34" charset="0"/>
              <a:buChar char="•"/>
            </a:pPr>
            <a:r>
              <a:rPr lang="en-US" sz="1000" dirty="0">
                <a:solidFill>
                  <a:srgbClr val="000000"/>
                </a:solidFill>
              </a:rPr>
              <a:t>Manufacturing</a:t>
            </a:r>
          </a:p>
          <a:p>
            <a:pPr marL="742950" lvl="1" indent="-285750">
              <a:lnSpc>
                <a:spcPct val="150000"/>
              </a:lnSpc>
              <a:buFont typeface="Calibri" panose="020F0502020204030204" pitchFamily="34" charset="0"/>
              <a:buChar char="•"/>
            </a:pPr>
            <a:r>
              <a:rPr lang="en-US" sz="1000" dirty="0">
                <a:solidFill>
                  <a:srgbClr val="000000"/>
                </a:solidFill>
              </a:rPr>
              <a:t>Office Properties</a:t>
            </a:r>
          </a:p>
          <a:p>
            <a:pPr marL="742950" lvl="1" indent="-285750">
              <a:lnSpc>
                <a:spcPct val="150000"/>
              </a:lnSpc>
              <a:buFont typeface="Calibri" panose="020F0502020204030204" pitchFamily="34" charset="0"/>
              <a:buChar char="•"/>
            </a:pPr>
            <a:r>
              <a:rPr lang="en-US" sz="1000" dirty="0">
                <a:solidFill>
                  <a:srgbClr val="000000"/>
                </a:solidFill>
              </a:rPr>
              <a:t>Retail</a:t>
            </a:r>
          </a:p>
          <a:p>
            <a:pPr marL="742950" lvl="1" indent="-285750">
              <a:lnSpc>
                <a:spcPct val="150000"/>
              </a:lnSpc>
              <a:buFont typeface="Calibri" panose="020F0502020204030204" pitchFamily="34" charset="0"/>
              <a:buChar char="•"/>
            </a:pPr>
            <a:r>
              <a:rPr lang="en-US" sz="1000" dirty="0">
                <a:solidFill>
                  <a:srgbClr val="000000"/>
                </a:solidFill>
              </a:rPr>
              <a:t>Restaurants</a:t>
            </a:r>
          </a:p>
          <a:p>
            <a:pPr marL="742950" lvl="1" indent="-285750">
              <a:lnSpc>
                <a:spcPct val="150000"/>
              </a:lnSpc>
              <a:buFont typeface="Calibri" panose="020F0502020204030204" pitchFamily="34" charset="0"/>
              <a:buChar char="•"/>
            </a:pPr>
            <a:r>
              <a:rPr lang="en-US" sz="1000" dirty="0">
                <a:solidFill>
                  <a:srgbClr val="000000"/>
                </a:solidFill>
              </a:rPr>
              <a:t>Banking</a:t>
            </a:r>
          </a:p>
          <a:p>
            <a:pPr marL="742950" lvl="1" indent="-285750">
              <a:lnSpc>
                <a:spcPct val="150000"/>
              </a:lnSpc>
              <a:buFont typeface="Calibri" panose="020F0502020204030204" pitchFamily="34" charset="0"/>
              <a:buChar char="•"/>
            </a:pPr>
            <a:r>
              <a:rPr lang="en-US" sz="1000" dirty="0">
                <a:solidFill>
                  <a:srgbClr val="000000"/>
                </a:solidFill>
              </a:rPr>
              <a:t>Residential</a:t>
            </a:r>
          </a:p>
        </p:txBody>
      </p:sp>
      <p:sp>
        <p:nvSpPr>
          <p:cNvPr id="11" name="TextBox 10"/>
          <p:cNvSpPr txBox="1"/>
          <p:nvPr/>
        </p:nvSpPr>
        <p:spPr>
          <a:xfrm>
            <a:off x="323849" y="5437381"/>
            <a:ext cx="2247901" cy="307777"/>
          </a:xfrm>
          <a:prstGeom prst="rect">
            <a:avLst/>
          </a:prstGeom>
          <a:noFill/>
        </p:spPr>
        <p:txBody>
          <a:bodyPr wrap="square" rtlCol="0">
            <a:spAutoFit/>
          </a:bodyPr>
          <a:lstStyle/>
          <a:p>
            <a:r>
              <a:rPr lang="en-US" sz="1400" dirty="0">
                <a:solidFill>
                  <a:srgbClr val="344F30"/>
                </a:solidFill>
              </a:rPr>
              <a:t>INVESTMENT HIGHLIGHTS</a:t>
            </a:r>
          </a:p>
        </p:txBody>
      </p:sp>
      <p:sp>
        <p:nvSpPr>
          <p:cNvPr id="12" name="TextBox 11"/>
          <p:cNvSpPr txBox="1"/>
          <p:nvPr/>
        </p:nvSpPr>
        <p:spPr>
          <a:xfrm>
            <a:off x="342899" y="5766591"/>
            <a:ext cx="3040674" cy="191514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000" dirty="0">
                <a:solidFill>
                  <a:srgbClr val="000000"/>
                </a:solidFill>
              </a:rPr>
              <a:t>Perfect opportunity for a owner occupant.</a:t>
            </a:r>
          </a:p>
          <a:p>
            <a:pPr marL="628650" lvl="1" indent="-171450">
              <a:lnSpc>
                <a:spcPct val="150000"/>
              </a:lnSpc>
              <a:buFont typeface="Arial" panose="020B0604020202020204" pitchFamily="34" charset="0"/>
              <a:buChar char="•"/>
            </a:pPr>
            <a:r>
              <a:rPr lang="en-US" sz="1000" dirty="0">
                <a:solidFill>
                  <a:srgbClr val="000000"/>
                </a:solidFill>
              </a:rPr>
              <a:t>Top Floor 16,660 + Ground level 8,330 available for owner to utilize, while still having long term tenant</a:t>
            </a:r>
          </a:p>
          <a:p>
            <a:pPr marL="171450" indent="-171450">
              <a:lnSpc>
                <a:spcPct val="150000"/>
              </a:lnSpc>
              <a:buFont typeface="Arial" panose="020B0604020202020204" pitchFamily="34" charset="0"/>
              <a:buChar char="•"/>
            </a:pPr>
            <a:r>
              <a:rPr lang="en-US" sz="1000" dirty="0">
                <a:solidFill>
                  <a:srgbClr val="000000"/>
                </a:solidFill>
              </a:rPr>
              <a:t>Current Tenant Commonwealth of Kentucky lease expires 12/31/31</a:t>
            </a:r>
          </a:p>
          <a:p>
            <a:pPr marL="171450" indent="-171450">
              <a:lnSpc>
                <a:spcPct val="150000"/>
              </a:lnSpc>
              <a:buFont typeface="Arial" panose="020B0604020202020204" pitchFamily="34" charset="0"/>
              <a:buChar char="•"/>
            </a:pPr>
            <a:r>
              <a:rPr lang="en-US" sz="1000" dirty="0">
                <a:solidFill>
                  <a:srgbClr val="000000"/>
                </a:solidFill>
              </a:rPr>
              <a:t>Located near Amazon, UPS, FedEx, Columbia Gas</a:t>
            </a:r>
          </a:p>
          <a:p>
            <a:pPr marL="171450" indent="-171450">
              <a:lnSpc>
                <a:spcPct val="150000"/>
              </a:lnSpc>
              <a:buFont typeface="Arial" panose="020B0604020202020204" pitchFamily="34" charset="0"/>
              <a:buChar char="•"/>
            </a:pPr>
            <a:r>
              <a:rPr lang="en-US" sz="1000" dirty="0">
                <a:solidFill>
                  <a:srgbClr val="000000"/>
                </a:solidFill>
              </a:rPr>
              <a:t>Quality construction of building</a:t>
            </a:r>
          </a:p>
        </p:txBody>
      </p:sp>
    </p:spTree>
    <p:extLst>
      <p:ext uri="{BB962C8B-B14F-4D97-AF65-F5344CB8AC3E}">
        <p14:creationId xmlns:p14="http://schemas.microsoft.com/office/powerpoint/2010/main" val="314638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ounded Rectangle 3"/>
          <p:cNvSpPr/>
          <p:nvPr/>
        </p:nvSpPr>
        <p:spPr>
          <a:xfrm>
            <a:off x="114300" y="117347"/>
            <a:ext cx="6629400" cy="8915400"/>
          </a:xfrm>
          <a:prstGeom prst="roundRect">
            <a:avLst>
              <a:gd name="adj" fmla="val 0"/>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 name="TextBox 4"/>
          <p:cNvSpPr txBox="1"/>
          <p:nvPr/>
        </p:nvSpPr>
        <p:spPr>
          <a:xfrm>
            <a:off x="2495550" y="196907"/>
            <a:ext cx="1866900" cy="338554"/>
          </a:xfrm>
          <a:prstGeom prst="rect">
            <a:avLst/>
          </a:prstGeom>
          <a:noFill/>
        </p:spPr>
        <p:txBody>
          <a:bodyPr wrap="square" rtlCol="0">
            <a:spAutoFit/>
          </a:bodyPr>
          <a:lstStyle/>
          <a:p>
            <a:r>
              <a:rPr lang="en-US" sz="1600" dirty="0">
                <a:solidFill>
                  <a:schemeClr val="bg1"/>
                </a:solidFill>
              </a:rPr>
              <a:t>OFFERING PROCESS</a:t>
            </a:r>
          </a:p>
        </p:txBody>
      </p:sp>
      <p:sp>
        <p:nvSpPr>
          <p:cNvPr id="6" name="TextBox 5"/>
          <p:cNvSpPr txBox="1"/>
          <p:nvPr/>
        </p:nvSpPr>
        <p:spPr>
          <a:xfrm>
            <a:off x="342900" y="535461"/>
            <a:ext cx="6172200" cy="1246495"/>
          </a:xfrm>
          <a:prstGeom prst="rect">
            <a:avLst/>
          </a:prstGeom>
          <a:noFill/>
        </p:spPr>
        <p:txBody>
          <a:bodyPr wrap="square" rtlCol="0">
            <a:spAutoFit/>
          </a:bodyPr>
          <a:lstStyle/>
          <a:p>
            <a:pPr>
              <a:lnSpc>
                <a:spcPct val="150000"/>
              </a:lnSpc>
            </a:pPr>
            <a:r>
              <a:rPr lang="en-US" sz="1000" dirty="0">
                <a:solidFill>
                  <a:srgbClr val="000000"/>
                </a:solidFill>
              </a:rPr>
              <a:t>Offers are being sought for the purchase of 2008 Mercer Road on an “As Is, Where Is” basis to qualified office investors. The prospective purchaser will be selected by the Owner on the basis of: (a) price, (b) financial strength</a:t>
            </a:r>
            <a:r>
              <a:rPr lang="en-US" sz="1000">
                <a:solidFill>
                  <a:srgbClr val="000000"/>
                </a:solidFill>
              </a:rPr>
              <a:t>, (c) </a:t>
            </a:r>
            <a:r>
              <a:rPr lang="en-US" sz="1000" dirty="0">
                <a:solidFill>
                  <a:srgbClr val="000000"/>
                </a:solidFill>
              </a:rPr>
              <a:t>level of discretion to invest funds, and (d) experience in closing similar retail transactions.</a:t>
            </a:r>
          </a:p>
          <a:p>
            <a:pPr>
              <a:lnSpc>
                <a:spcPct val="150000"/>
              </a:lnSpc>
            </a:pPr>
            <a:endParaRPr lang="en-US" sz="1000" dirty="0">
              <a:solidFill>
                <a:srgbClr val="000000"/>
              </a:solidFill>
            </a:endParaRPr>
          </a:p>
          <a:p>
            <a:pPr>
              <a:lnSpc>
                <a:spcPct val="150000"/>
              </a:lnSpc>
            </a:pPr>
            <a:r>
              <a:rPr lang="en-US" sz="1000" dirty="0">
                <a:solidFill>
                  <a:srgbClr val="000000"/>
                </a:solidFill>
              </a:rPr>
              <a:t>Property tours are now available. </a:t>
            </a:r>
          </a:p>
        </p:txBody>
      </p:sp>
      <p:sp>
        <p:nvSpPr>
          <p:cNvPr id="7" name="TextBox 6"/>
          <p:cNvSpPr txBox="1"/>
          <p:nvPr/>
        </p:nvSpPr>
        <p:spPr>
          <a:xfrm>
            <a:off x="3429000" y="2133602"/>
            <a:ext cx="3086100" cy="2550698"/>
          </a:xfrm>
          <a:prstGeom prst="rect">
            <a:avLst/>
          </a:prstGeom>
          <a:noFill/>
        </p:spPr>
        <p:txBody>
          <a:bodyPr wrap="square" rtlCol="0">
            <a:spAutoFit/>
          </a:bodyPr>
          <a:lstStyle/>
          <a:p>
            <a:pPr algn="r"/>
            <a:r>
              <a:rPr lang="en-US" sz="1400" b="1" dirty="0">
                <a:solidFill>
                  <a:srgbClr val="000000"/>
                </a:solidFill>
              </a:rPr>
              <a:t>For further information</a:t>
            </a:r>
          </a:p>
          <a:p>
            <a:pPr algn="r"/>
            <a:r>
              <a:rPr lang="en-US" sz="1400" b="1" dirty="0">
                <a:solidFill>
                  <a:srgbClr val="000000"/>
                </a:solidFill>
              </a:rPr>
              <a:t>please contact:</a:t>
            </a:r>
          </a:p>
          <a:p>
            <a:pPr algn="r"/>
            <a:endParaRPr lang="en-US" sz="1100" dirty="0">
              <a:solidFill>
                <a:srgbClr val="000000"/>
              </a:solidFill>
            </a:endParaRPr>
          </a:p>
          <a:p>
            <a:pPr algn="r">
              <a:lnSpc>
                <a:spcPct val="150000"/>
              </a:lnSpc>
            </a:pPr>
            <a:r>
              <a:rPr lang="en-US" sz="1000" dirty="0" err="1">
                <a:solidFill>
                  <a:srgbClr val="000000"/>
                </a:solidFill>
              </a:rPr>
              <a:t>Vickey</a:t>
            </a:r>
            <a:r>
              <a:rPr lang="en-US" sz="1000" dirty="0">
                <a:solidFill>
                  <a:srgbClr val="000000"/>
                </a:solidFill>
              </a:rPr>
              <a:t> Strunk</a:t>
            </a:r>
          </a:p>
          <a:p>
            <a:pPr algn="r">
              <a:lnSpc>
                <a:spcPct val="150000"/>
              </a:lnSpc>
            </a:pPr>
            <a:r>
              <a:rPr lang="en-US" sz="1000" dirty="0">
                <a:solidFill>
                  <a:srgbClr val="000000"/>
                </a:solidFill>
              </a:rPr>
              <a:t>Broker</a:t>
            </a:r>
          </a:p>
          <a:p>
            <a:pPr algn="r">
              <a:lnSpc>
                <a:spcPct val="150000"/>
              </a:lnSpc>
            </a:pPr>
            <a:r>
              <a:rPr lang="en-US" sz="1000" dirty="0">
                <a:solidFill>
                  <a:srgbClr val="000000"/>
                </a:solidFill>
              </a:rPr>
              <a:t>Coleman Group</a:t>
            </a:r>
          </a:p>
          <a:p>
            <a:pPr algn="r">
              <a:lnSpc>
                <a:spcPct val="150000"/>
              </a:lnSpc>
            </a:pPr>
            <a:r>
              <a:rPr lang="en-US" sz="1000" dirty="0">
                <a:solidFill>
                  <a:srgbClr val="000000"/>
                </a:solidFill>
              </a:rPr>
              <a:t>710 East Main Street Suite 130</a:t>
            </a:r>
          </a:p>
          <a:p>
            <a:pPr algn="r">
              <a:lnSpc>
                <a:spcPct val="150000"/>
              </a:lnSpc>
            </a:pPr>
            <a:r>
              <a:rPr lang="en-US" sz="1000" dirty="0">
                <a:solidFill>
                  <a:srgbClr val="000000"/>
                </a:solidFill>
              </a:rPr>
              <a:t>Lexington, KY 40502</a:t>
            </a:r>
          </a:p>
          <a:p>
            <a:pPr algn="r">
              <a:lnSpc>
                <a:spcPct val="150000"/>
              </a:lnSpc>
            </a:pPr>
            <a:r>
              <a:rPr lang="en-US" sz="1000" dirty="0">
                <a:solidFill>
                  <a:srgbClr val="000000"/>
                </a:solidFill>
              </a:rPr>
              <a:t>Phone: 859-255-8855</a:t>
            </a:r>
          </a:p>
          <a:p>
            <a:pPr algn="r">
              <a:lnSpc>
                <a:spcPct val="150000"/>
              </a:lnSpc>
            </a:pPr>
            <a:r>
              <a:rPr lang="en-US" sz="1000" dirty="0">
                <a:solidFill>
                  <a:srgbClr val="000000"/>
                </a:solidFill>
              </a:rPr>
              <a:t>Mobile: 859-582-8092</a:t>
            </a:r>
          </a:p>
          <a:p>
            <a:pPr algn="r">
              <a:lnSpc>
                <a:spcPct val="150000"/>
              </a:lnSpc>
            </a:pPr>
            <a:r>
              <a:rPr lang="en-US" sz="1000" dirty="0">
                <a:solidFill>
                  <a:srgbClr val="000000"/>
                </a:solidFill>
              </a:rPr>
              <a:t>vstrunk@colemangroup.net</a:t>
            </a:r>
            <a:endParaRPr lang="en-US" sz="1050" dirty="0">
              <a:solidFill>
                <a:srgbClr val="000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6585" y="8493025"/>
            <a:ext cx="3215054" cy="467732"/>
          </a:xfrm>
          <a:prstGeom prst="rect">
            <a:avLst/>
          </a:prstGeom>
        </p:spPr>
      </p:pic>
    </p:spTree>
    <p:extLst>
      <p:ext uri="{BB962C8B-B14F-4D97-AF65-F5344CB8AC3E}">
        <p14:creationId xmlns:p14="http://schemas.microsoft.com/office/powerpoint/2010/main" val="3594419401"/>
      </p:ext>
    </p:extLst>
  </p:cSld>
  <p:clrMapOvr>
    <a:masterClrMapping/>
  </p:clrMapOvr>
</p:sld>
</file>

<file path=ppt/theme/theme1.xml><?xml version="1.0" encoding="utf-8"?>
<a:theme xmlns:a="http://schemas.openxmlformats.org/drawingml/2006/main" name="Office Theme">
  <a:themeElements>
    <a:clrScheme name="Custom 3">
      <a:dk1>
        <a:srgbClr val="4D160F"/>
      </a:dk1>
      <a:lt1>
        <a:sysClr val="window" lastClr="FFFFFF"/>
      </a:lt1>
      <a:dk2>
        <a:srgbClr val="238D23"/>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8748</TotalTime>
  <Words>372</Words>
  <Application>Microsoft Office PowerPoint</Application>
  <PresentationFormat>On-screen Show (4:3)</PresentationFormat>
  <Paragraphs>77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Coleman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Group</dc:creator>
  <cp:lastModifiedBy>Amelia Cox</cp:lastModifiedBy>
  <cp:revision>105</cp:revision>
  <cp:lastPrinted>2017-02-01T21:27:34Z</cp:lastPrinted>
  <dcterms:created xsi:type="dcterms:W3CDTF">2012-08-29T13:30:17Z</dcterms:created>
  <dcterms:modified xsi:type="dcterms:W3CDTF">2023-01-30T19:59:07Z</dcterms:modified>
</cp:coreProperties>
</file>